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8.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11.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25.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45"/>
  </p:notesMasterIdLst>
  <p:sldIdLst>
    <p:sldId id="256" r:id="rId2"/>
    <p:sldId id="308" r:id="rId3"/>
    <p:sldId id="309" r:id="rId4"/>
    <p:sldId id="310" r:id="rId5"/>
    <p:sldId id="257" r:id="rId6"/>
    <p:sldId id="312" r:id="rId7"/>
    <p:sldId id="311" r:id="rId8"/>
    <p:sldId id="323" r:id="rId9"/>
    <p:sldId id="325" r:id="rId10"/>
    <p:sldId id="324" r:id="rId11"/>
    <p:sldId id="322" r:id="rId12"/>
    <p:sldId id="293" r:id="rId13"/>
    <p:sldId id="321" r:id="rId14"/>
    <p:sldId id="315" r:id="rId15"/>
    <p:sldId id="314" r:id="rId16"/>
    <p:sldId id="346" r:id="rId17"/>
    <p:sldId id="333" r:id="rId18"/>
    <p:sldId id="326" r:id="rId19"/>
    <p:sldId id="330" r:id="rId20"/>
    <p:sldId id="318" r:id="rId21"/>
    <p:sldId id="341" r:id="rId22"/>
    <p:sldId id="342" r:id="rId23"/>
    <p:sldId id="334" r:id="rId24"/>
    <p:sldId id="335" r:id="rId25"/>
    <p:sldId id="336" r:id="rId26"/>
    <p:sldId id="343" r:id="rId27"/>
    <p:sldId id="344" r:id="rId28"/>
    <p:sldId id="338" r:id="rId29"/>
    <p:sldId id="339" r:id="rId30"/>
    <p:sldId id="351" r:id="rId31"/>
    <p:sldId id="349" r:id="rId32"/>
    <p:sldId id="348" r:id="rId33"/>
    <p:sldId id="347" r:id="rId34"/>
    <p:sldId id="340" r:id="rId35"/>
    <p:sldId id="350" r:id="rId36"/>
    <p:sldId id="305" r:id="rId37"/>
    <p:sldId id="329" r:id="rId38"/>
    <p:sldId id="345" r:id="rId39"/>
    <p:sldId id="327" r:id="rId40"/>
    <p:sldId id="328" r:id="rId41"/>
    <p:sldId id="290" r:id="rId42"/>
    <p:sldId id="261" r:id="rId43"/>
    <p:sldId id="28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62" autoAdjust="0"/>
  </p:normalViewPr>
  <p:slideViewPr>
    <p:cSldViewPr snapToGrid="0" snapToObjects="1">
      <p:cViewPr varScale="1">
        <p:scale>
          <a:sx n="51" d="100"/>
          <a:sy n="51" d="100"/>
        </p:scale>
        <p:origin x="-104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4.wmf"/><Relationship Id="rId2" Type="http://schemas.openxmlformats.org/officeDocument/2006/relationships/image" Target="../media/image75.wmf"/><Relationship Id="rId3"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 Id="rId3"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Add AMOEBA (be vague)</a:t>
            </a:r>
          </a:p>
          <a:p>
            <a:r>
              <a:rPr lang="en-US"/>
              <a:t>Go vertical</a:t>
            </a:r>
          </a:p>
          <a:p>
            <a:r>
              <a:rPr lang="en-US"/>
              <a:t>Be sure to say what PB is</a:t>
            </a:r>
          </a:p>
          <a:p>
            <a:r>
              <a:rPr lang="en-US"/>
              <a:t>Don't use an equation</a:t>
            </a:r>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forget to talk about the grid points, you need it for the next couple slides</a:t>
            </a:r>
          </a:p>
          <a:p>
            <a:r>
              <a:rPr lang="en-US" dirty="0" smtClean="0"/>
              <a:t>----- Meeting Notes (8/3/15 16:52) -----</a:t>
            </a:r>
          </a:p>
          <a:p>
            <a:r>
              <a:rPr lang="en-US" dirty="0" smtClean="0"/>
              <a:t>Talk about why I had to do this and why just PB didn't work very well.  It came out of no where</a:t>
            </a:r>
          </a:p>
          <a:p>
            <a:r>
              <a:rPr lang="en-US" dirty="0" smtClean="0"/>
              <a:t>It's now part of APBS </a:t>
            </a:r>
          </a:p>
          <a:p>
            <a:r>
              <a:rPr lang="en-US" dirty="0" smtClean="0"/>
              <a:t>Colors need to be redone</a:t>
            </a:r>
          </a:p>
          <a:p>
            <a:r>
              <a:rPr lang="en-US" dirty="0" smtClean="0"/>
              <a:t>A should be solvated (-) reference = srf</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17</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18</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In the title, give size and GS info</a:t>
            </a:r>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Add Key</a:t>
            </a:r>
          </a:p>
        </p:txBody>
      </p:sp>
      <p:sp>
        <p:nvSpPr>
          <p:cNvPr id="4" name="Slide Number Placeholder 3"/>
          <p:cNvSpPr>
            <a:spLocks noGrp="1"/>
          </p:cNvSpPr>
          <p:nvPr>
            <p:ph type="sldNum" sz="quarter" idx="10"/>
          </p:nvPr>
        </p:nvSpPr>
        <p:spPr/>
        <p:txBody>
          <a:bodyPr/>
          <a:lstStyle/>
          <a:p>
            <a:fld id="{EB472275-5521-424D-95CC-578A0DF36A2B}" type="slidenum">
              <a:rPr lang="en-US" smtClean="0"/>
              <a:t>21</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GIVE ADVICE ABOUT DOING THESE, maybe remove verbage</a:t>
            </a:r>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Add Schiffer</a:t>
            </a:r>
          </a:p>
          <a:p>
            <a:r>
              <a:rPr lang="en-US"/>
              <a:t>Redo background color</a:t>
            </a:r>
          </a:p>
          <a:p>
            <a:r>
              <a:rPr lang="en-US"/>
              <a:t>Trying to be very generous</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Again, in title give the calculation info (5 AA sphere)</a:t>
            </a:r>
          </a:p>
          <a:p>
            <a:r>
              <a:rPr lang="en-US"/>
              <a:t>Add key</a:t>
            </a:r>
          </a:p>
          <a:p>
            <a:r>
              <a:rPr lang="en-US"/>
              <a:t>Keep info about number of frames in my pockets</a:t>
            </a:r>
          </a:p>
        </p:txBody>
      </p:sp>
      <p:sp>
        <p:nvSpPr>
          <p:cNvPr id="4" name="Slide Number Placeholder 3"/>
          <p:cNvSpPr>
            <a:spLocks noGrp="1"/>
          </p:cNvSpPr>
          <p:nvPr>
            <p:ph type="sldNum" sz="quarter" idx="10"/>
          </p:nvPr>
        </p:nvSpPr>
        <p:spPr/>
        <p:txBody>
          <a:bodyPr/>
          <a:lstStyle/>
          <a:p>
            <a:fld id="{EB472275-5521-424D-95CC-578A0DF36A2B}" type="slidenum">
              <a:rPr lang="en-US" smtClean="0"/>
              <a:t>25</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Fix cropping</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16:30) -----</a:t>
            </a:r>
          </a:p>
          <a:p>
            <a:r>
              <a:rPr lang="en-US"/>
              <a:t>remove text about how identical, and just say "almost identical"</a:t>
            </a:r>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While we have had some successes, they ALL have to be justified after the fact</a:t>
            </a:r>
          </a:p>
          <a:p>
            <a:endParaRPr lang="en-US"/>
          </a:p>
          <a:p>
            <a:r>
              <a:rPr lang="en-US"/>
              <a:t>----- Meeting Notes (8/3/15 16:52) -----</a:t>
            </a:r>
          </a:p>
          <a:p>
            <a:r>
              <a:rPr lang="en-US"/>
              <a:t>GIVE ADVICE, no summary</a:t>
            </a:r>
          </a:p>
        </p:txBody>
      </p:sp>
      <p:sp>
        <p:nvSpPr>
          <p:cNvPr id="4" name="Slide Number Placeholder 3"/>
          <p:cNvSpPr>
            <a:spLocks noGrp="1"/>
          </p:cNvSpPr>
          <p:nvPr>
            <p:ph type="sldNum" sz="quarter" idx="10"/>
          </p:nvPr>
        </p:nvSpPr>
        <p:spPr/>
        <p:txBody>
          <a:bodyPr/>
          <a:lstStyle/>
          <a:p>
            <a:fld id="{EB472275-5521-424D-95CC-578A0DF36A2B}" type="slidenum">
              <a:rPr lang="en-US" smtClean="0"/>
              <a:t>29</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31</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go from here</a:t>
            </a:r>
          </a:p>
          <a:p>
            <a:r>
              <a:rPr lang="en-US"/>
              <a:t>----- Meeting Notes (8/3/15 16:52) -----</a:t>
            </a:r>
          </a:p>
          <a:p>
            <a:r>
              <a:rPr lang="en-US"/>
              <a:t>start here</a:t>
            </a:r>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16:52) -----</a:t>
            </a:r>
          </a:p>
          <a:p>
            <a:r>
              <a:rPr lang="en-US"/>
              <a:t>1. summary</a:t>
            </a:r>
          </a:p>
          <a:p>
            <a:r>
              <a:rPr lang="en-US"/>
              <a:t>2. &amp; 3. conclusions</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16:37) -----</a:t>
            </a:r>
          </a:p>
          <a:p>
            <a:r>
              <a:rPr lang="en-US"/>
              <a:t>scale bar is wrong</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16:37) -----</a:t>
            </a:r>
          </a:p>
          <a:p>
            <a:r>
              <a:rPr lang="en-US"/>
              <a:t>spent too long on VSE</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16:37) -----</a:t>
            </a:r>
          </a:p>
          <a:p>
            <a:r>
              <a:rPr lang="en-US"/>
              <a:t>Add iterate/compare to experiment</a:t>
            </a:r>
          </a:p>
          <a:p>
            <a:r>
              <a:rPr lang="en-US"/>
              <a:t>1. something people can use to predict interesting experiments</a:t>
            </a:r>
          </a:p>
          <a:p>
            <a:r>
              <a:rPr lang="en-US"/>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16:38) -----</a:t>
            </a:r>
          </a:p>
          <a:p>
            <a:r>
              <a:rPr lang="en-US"/>
              <a:t>Be sure </a:t>
            </a:r>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725009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8/3/15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1" Type="http://schemas.openxmlformats.org/officeDocument/2006/relationships/image" Target="../media/image32.emf"/><Relationship Id="rId12" Type="http://schemas.openxmlformats.org/officeDocument/2006/relationships/oleObject" Target="../embeddings/oleObject11.bin"/><Relationship Id="rId13" Type="http://schemas.openxmlformats.org/officeDocument/2006/relationships/image" Target="../media/image33.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10.xml"/><Relationship Id="rId4" Type="http://schemas.openxmlformats.org/officeDocument/2006/relationships/image" Target="../media/image34.emf"/><Relationship Id="rId5" Type="http://schemas.openxmlformats.org/officeDocument/2006/relationships/oleObject" Target="../embeddings/oleObject9.bin"/><Relationship Id="rId6" Type="http://schemas.openxmlformats.org/officeDocument/2006/relationships/image" Target="../media/image31.emf"/><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emf"/><Relationship Id="rId10"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5.png"/><Relationship Id="rId5" Type="http://schemas.openxmlformats.org/officeDocument/2006/relationships/oleObject" Target="../embeddings/oleObject12.bin"/><Relationship Id="rId6"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8.e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emf"/><Relationship Id="rId3" Type="http://schemas.openxmlformats.org/officeDocument/2006/relationships/image" Target="../media/image4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emf"/><Relationship Id="rId3" Type="http://schemas.openxmlformats.org/officeDocument/2006/relationships/image" Target="../media/image46.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47.png"/><Relationship Id="rId5" Type="http://schemas.openxmlformats.org/officeDocument/2006/relationships/package" Target="../embeddings/Microsoft_Word_Document2.docx"/><Relationship Id="rId6" Type="http://schemas.openxmlformats.org/officeDocument/2006/relationships/image" Target="../media/image48.png"/><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1.emf"/><Relationship Id="rId5" Type="http://schemas.openxmlformats.org/officeDocument/2006/relationships/oleObject" Target="../embeddings/oleObject14.bin"/><Relationship Id="rId6" Type="http://schemas.openxmlformats.org/officeDocument/2006/relationships/image" Target="../media/image49.emf"/><Relationship Id="rId7" Type="http://schemas.openxmlformats.org/officeDocument/2006/relationships/image" Target="../media/image12.png"/><Relationship Id="rId8" Type="http://schemas.openxmlformats.org/officeDocument/2006/relationships/image" Target="../media/image52.emf"/><Relationship Id="rId9" Type="http://schemas.openxmlformats.org/officeDocument/2006/relationships/image" Target="../media/image53.emf"/><Relationship Id="rId10" Type="http://schemas.openxmlformats.org/officeDocument/2006/relationships/oleObject" Target="../embeddings/oleObject15.bin"/><Relationship Id="rId11" Type="http://schemas.openxmlformats.org/officeDocument/2006/relationships/image" Target="../media/image50.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png"/><Relationship Id="rId5" Type="http://schemas.openxmlformats.org/officeDocument/2006/relationships/image" Target="../media/image52.emf"/><Relationship Id="rId6" Type="http://schemas.openxmlformats.org/officeDocument/2006/relationships/image" Target="../media/image53.emf"/><Relationship Id="rId7"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57.png"/><Relationship Id="rId6" Type="http://schemas.openxmlformats.org/officeDocument/2006/relationships/image" Target="../media/image58.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61.emf"/><Relationship Id="rId5" Type="http://schemas.openxmlformats.org/officeDocument/2006/relationships/oleObject" Target="../embeddings/oleObject17.bin"/><Relationship Id="rId6" Type="http://schemas.openxmlformats.org/officeDocument/2006/relationships/image" Target="../media/image62.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63.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1" Type="http://schemas.openxmlformats.org/officeDocument/2006/relationships/slideLayout" Target="../slideLayouts/slideLayout7.xml"/><Relationship Id="rId2" Type="http://schemas.openxmlformats.org/officeDocument/2006/relationships/image" Target="../media/image64.emf"/></Relationships>
</file>

<file path=ppt/slides/_rels/slide4.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4.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emf"/></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microsoft.com/office/2007/relationships/hdphoto" Target="../media/hdphoto3.wdp"/><Relationship Id="rId6" Type="http://schemas.openxmlformats.org/officeDocument/2006/relationships/image" Target="../media/image71.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2.emf"/><Relationship Id="rId5" Type="http://schemas.openxmlformats.org/officeDocument/2006/relationships/oleObject" Target="../embeddings/oleObject20.bin"/><Relationship Id="rId6" Type="http://schemas.openxmlformats.org/officeDocument/2006/relationships/image" Target="../media/image73.e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74.wmf"/><Relationship Id="rId5" Type="http://schemas.openxmlformats.org/officeDocument/2006/relationships/oleObject" Target="../embeddings/oleObject22.bin"/><Relationship Id="rId6" Type="http://schemas.openxmlformats.org/officeDocument/2006/relationships/image" Target="../media/image75.wmf"/><Relationship Id="rId7" Type="http://schemas.openxmlformats.org/officeDocument/2006/relationships/oleObject" Target="../embeddings/oleObject23.bin"/><Relationship Id="rId8" Type="http://schemas.openxmlformats.org/officeDocument/2006/relationships/image" Target="../media/image76.wmf"/><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9.emf"/><Relationship Id="rId5" Type="http://schemas.openxmlformats.org/officeDocument/2006/relationships/oleObject" Target="../embeddings/oleObject8.bin"/><Relationship Id="rId6" Type="http://schemas.openxmlformats.org/officeDocument/2006/relationships/image" Target="../media/image18.emf"/><Relationship Id="rId7"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a:t>
            </a:r>
            <a:r>
              <a:rPr lang="en-US" dirty="0" smtClean="0"/>
              <a:t>W. Ritchie</a:t>
            </a:r>
            <a:endParaRPr lang="en-US" dirty="0" smtClean="0"/>
          </a:p>
          <a:p>
            <a:r>
              <a:rPr lang="en-US" dirty="0" smtClean="0"/>
              <a:t>Adviser: Lauren J. Webb</a:t>
            </a:r>
            <a:endParaRPr lang="en-US" dirty="0" smtClean="0"/>
          </a:p>
          <a:p>
            <a:r>
              <a:rPr lang="en-US" dirty="0" smtClean="0"/>
              <a:t>The University of Texas at Austin</a:t>
            </a:r>
          </a:p>
          <a:p>
            <a:r>
              <a:rPr lang="en-US" dirty="0" smtClean="0"/>
              <a:t>Department of </a:t>
            </a:r>
            <a:r>
              <a:rPr lang="en-US" dirty="0" smtClean="0"/>
              <a:t>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5"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grpSp>
      </p:grpSp>
      <p:sp>
        <p:nvSpPr>
          <p:cNvPr id="28" name="Rectangle 27"/>
          <p:cNvSpPr/>
          <p:nvPr/>
        </p:nvSpPr>
        <p:spPr>
          <a:xfrm>
            <a:off x="4721411" y="1651369"/>
            <a:ext cx="4348723"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2412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5898"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5899"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5900"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63462068"/>
              </p:ext>
            </p:extLst>
          </p:nvPr>
        </p:nvGraphicFramePr>
        <p:xfrm>
          <a:off x="50419" y="2570792"/>
          <a:ext cx="9052852" cy="2804618"/>
        </p:xfrm>
        <a:graphic>
          <a:graphicData uri="http://schemas.openxmlformats.org/drawingml/2006/table">
            <a:tbl>
              <a:tblPr>
                <a:tableStyleId>{5C22544A-7EE6-4342-B048-85BDC9FD1C3A}</a:tableStyleId>
              </a:tblPr>
              <a:tblGrid>
                <a:gridCol w="4526426"/>
                <a:gridCol w="4526426"/>
              </a:tblGrid>
              <a:tr h="2804618">
                <a:tc>
                  <a:txBody>
                    <a:bodyPr/>
                    <a:lstStyle/>
                    <a:p>
                      <a:pPr algn="ctr"/>
                      <a:r>
                        <a:rPr lang="en-US" sz="2400" dirty="0" smtClean="0"/>
                        <a:t>PB Implicit Solvent</a:t>
                      </a:r>
                      <a:endParaRPr lang="en-US" sz="24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2400" dirty="0" smtClean="0"/>
                        <a:t>PB w/ Selected Explicit Water</a:t>
                      </a:r>
                      <a:endParaRPr lang="en-US" sz="2400" dirty="0"/>
                    </a:p>
                  </a:txBody>
                  <a:tcPr marL="137269" marR="137269" marT="68634" marB="68634">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9" name="Picture 18" descr="5AA-ES.tga"/>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200000">
            <a:off x="5760124" y="2527746"/>
            <a:ext cx="2320817" cy="3349360"/>
          </a:xfrm>
          <a:prstGeom prst="rect">
            <a:avLst/>
          </a:prstGeom>
        </p:spPr>
      </p:pic>
      <p:graphicFrame>
        <p:nvGraphicFramePr>
          <p:cNvPr id="24" name="Object 23"/>
          <p:cNvGraphicFramePr>
            <a:graphicFrameLocks noChangeAspect="1"/>
          </p:cNvGraphicFramePr>
          <p:nvPr>
            <p:extLst>
              <p:ext uri="{D42A27DB-BD31-4B8C-83A1-F6EECF244321}">
                <p14:modId xmlns:p14="http://schemas.microsoft.com/office/powerpoint/2010/main" val="1299257639"/>
              </p:ext>
            </p:extLst>
          </p:nvPr>
        </p:nvGraphicFramePr>
        <p:xfrm>
          <a:off x="457200" y="3479514"/>
          <a:ext cx="3607689" cy="1327357"/>
        </p:xfrm>
        <a:graphic>
          <a:graphicData uri="http://schemas.openxmlformats.org/presentationml/2006/ole">
            <mc:AlternateContent xmlns:mc="http://schemas.openxmlformats.org/markup-compatibility/2006">
              <mc:Choice xmlns:v="urn:schemas-microsoft-com:vml" Requires="v">
                <p:oleObj spid="_x0000_s14527" name="Equation" r:id="rId5" imgW="1346200" imgH="495300" progId="Equation.DSMT4">
                  <p:embed/>
                </p:oleObj>
              </mc:Choice>
              <mc:Fallback>
                <p:oleObj name="Equation" r:id="rId5" imgW="1346200" imgH="495300" progId="Equation.DSMT4">
                  <p:embed/>
                  <p:pic>
                    <p:nvPicPr>
                      <p:cNvPr id="0" name=""/>
                      <p:cNvPicPr/>
                      <p:nvPr/>
                    </p:nvPicPr>
                    <p:blipFill>
                      <a:blip r:embed="rId6"/>
                      <a:stretch>
                        <a:fillRect/>
                      </a:stretch>
                    </p:blipFill>
                    <p:spPr>
                      <a:xfrm>
                        <a:off x="457200" y="3479514"/>
                        <a:ext cx="3607689" cy="1327357"/>
                      </a:xfrm>
                      <a:prstGeom prst="rect">
                        <a:avLst/>
                      </a:prstGeom>
                    </p:spPr>
                  </p:pic>
                </p:oleObj>
              </mc:Fallback>
            </mc:AlternateContent>
          </a:graphicData>
        </a:graphic>
      </p:graphicFrame>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053302240"/>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701"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71451" y="1307175"/>
            <a:ext cx="7401099" cy="5550824"/>
          </a:xfrm>
          <a:prstGeom prst="rect">
            <a:avLst/>
          </a:prstGeom>
        </p:spPr>
      </p:pic>
      <p:sp>
        <p:nvSpPr>
          <p:cNvPr id="2" name="Title 1"/>
          <p:cNvSpPr>
            <a:spLocks noGrp="1"/>
          </p:cNvSpPr>
          <p:nvPr>
            <p:ph type="title"/>
          </p:nvPr>
        </p:nvSpPr>
        <p:spPr/>
        <p:txBody>
          <a:bodyPr/>
          <a:lstStyle/>
          <a:p>
            <a:r>
              <a:rPr lang="en-US" dirty="0" smtClean="0"/>
              <a:t>PB: Reaction Field Method (RFM)</a:t>
            </a:r>
            <a:endParaRPr lang="en-US" dirty="0"/>
          </a:p>
        </p:txBody>
      </p:sp>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PB: Grid Location</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Protein Electrostatics?</a:t>
            </a:r>
            <a:endParaRPr lang="en-US" dirty="0"/>
          </a:p>
        </p:txBody>
      </p:sp>
      <p:pic>
        <p:nvPicPr>
          <p:cNvPr id="3" name="Content Placeholder 4" descr="1lfd_1gua_overlap.tga"/>
          <p:cNvPicPr>
            <a:picLocks noChangeAspect="1"/>
          </p:cNvPicPr>
          <p:nvPr/>
        </p:nvPicPr>
        <p:blipFill rotWithShape="1">
          <a:blip r:embed="rId3" cstate="print">
            <a:extLst>
              <a:ext uri="{28A0092B-C50C-407E-A947-70E740481C1C}">
                <a14:useLocalDpi xmlns:a14="http://schemas.microsoft.com/office/drawing/2010/main"/>
              </a:ext>
            </a:extLst>
          </a:blip>
          <a:srcRect l="36679" t="22091" r="36013" b="27346"/>
          <a:stretch/>
        </p:blipFill>
        <p:spPr>
          <a:xfrm>
            <a:off x="457200" y="1664686"/>
            <a:ext cx="4057259" cy="4122453"/>
          </a:xfrm>
          <a:prstGeom prst="rect">
            <a:avLst/>
          </a:prstGeom>
        </p:spPr>
      </p:pic>
      <p:sp>
        <p:nvSpPr>
          <p:cNvPr id="4" name="TextBox 3"/>
          <p:cNvSpPr txBox="1"/>
          <p:nvPr/>
        </p:nvSpPr>
        <p:spPr>
          <a:xfrm>
            <a:off x="0"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a:t>
            </a:r>
            <a:r>
              <a:rPr lang="en-US" dirty="0" smtClean="0"/>
              <a:t>J. </a:t>
            </a:r>
            <a:r>
              <a:rPr lang="en-US" dirty="0" smtClean="0"/>
              <a:t>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3911849" y="1849048"/>
            <a:ext cx="4597400" cy="1117600"/>
          </a:xfrm>
          <a:prstGeom prst="rect">
            <a:avLst/>
          </a:prstGeom>
        </p:spPr>
      </p:pic>
      <p:sp>
        <p:nvSpPr>
          <p:cNvPr id="6" name="TextBox 5"/>
          <p:cNvSpPr txBox="1"/>
          <p:nvPr/>
        </p:nvSpPr>
        <p:spPr>
          <a:xfrm>
            <a:off x="4372827" y="3798576"/>
            <a:ext cx="4576491" cy="1015663"/>
          </a:xfrm>
          <a:prstGeom prst="rect">
            <a:avLst/>
          </a:prstGeom>
          <a:noFill/>
        </p:spPr>
        <p:txBody>
          <a:bodyPr wrap="square" rtlCol="0">
            <a:spAutoFit/>
          </a:bodyPr>
          <a:lstStyle/>
          <a:p>
            <a:r>
              <a:rPr lang="en-US" sz="2000" dirty="0" smtClean="0"/>
              <a:t>50% amino acid identity</a:t>
            </a:r>
          </a:p>
          <a:p>
            <a:r>
              <a:rPr lang="en-US" sz="2000" dirty="0" smtClean="0"/>
              <a:t>80% amino acid homology</a:t>
            </a:r>
          </a:p>
          <a:p>
            <a:r>
              <a:rPr lang="en-US" sz="2000" dirty="0" smtClean="0"/>
              <a:t>0.7 </a:t>
            </a:r>
            <a:r>
              <a:rPr lang="en-US" sz="2000" dirty="0" err="1" smtClean="0"/>
              <a:t>Å</a:t>
            </a:r>
            <a:r>
              <a:rPr lang="en-US" sz="2000" dirty="0" smtClean="0"/>
              <a:t> effector binding surface RMSD</a:t>
            </a:r>
            <a:endParaRPr lang="en-US" sz="2000" dirty="0"/>
          </a:p>
        </p:txBody>
      </p:sp>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3366FF"/>
                </a:solidFill>
                <a:latin typeface="Calibri"/>
                <a:cs typeface="Calibri"/>
              </a:rPr>
              <a:t>Blue: Shifted towards system center of mass</a:t>
            </a:r>
          </a:p>
          <a:p>
            <a:r>
              <a:rPr lang="en-US" sz="2800" dirty="0" smtClean="0">
                <a:solidFill>
                  <a:srgbClr val="008000"/>
                </a:solidFill>
                <a:latin typeface="Calibri"/>
                <a:cs typeface="Calibri"/>
              </a:rPr>
              <a:t>Green: Shifted towards Ralβ center of mass</a:t>
            </a: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 Grid Location</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10" name="Group 9"/>
          <p:cNvGrpSpPr/>
          <p:nvPr/>
        </p:nvGrpSpPr>
        <p:grpSpPr>
          <a:xfrm>
            <a:off x="1484567" y="1934245"/>
            <a:ext cx="5718021" cy="4910752"/>
            <a:chOff x="1484567" y="1934245"/>
            <a:chExt cx="5718021" cy="4910752"/>
          </a:xfrm>
        </p:grpSpPr>
        <p:sp>
          <p:nvSpPr>
            <p:cNvPr id="11" name="TextBox 10"/>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2" name="TextBox 11"/>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3" name="TextBox 12"/>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4" name="TextBox 13"/>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 Grid Location</a:t>
            </a:r>
          </a:p>
        </p:txBody>
      </p:sp>
      <p:pic>
        <p:nvPicPr>
          <p:cNvPr id="3" name="Picture 2"/>
          <p:cNvPicPr/>
          <p:nvPr/>
        </p:nvPicPr>
        <p:blipFill rotWithShape="1">
          <a:blip r:embed="rId2">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Fields calculated via PB are sensitive to the grid location, even for calculating the field at a single point in space</a:t>
            </a:r>
          </a:p>
          <a:p>
            <a:r>
              <a:rPr lang="en-US" dirty="0" smtClean="0"/>
              <a:t>The larger box is more insensitive to grid location</a:t>
            </a:r>
          </a:p>
          <a:p>
            <a:r>
              <a:rPr lang="en-US" dirty="0" smtClean="0"/>
              <a:t>The RFM is more insensitive to grid location</a:t>
            </a:r>
          </a:p>
          <a:p>
            <a:r>
              <a:rPr lang="en-US" dirty="0" smtClean="0"/>
              <a:t>The difference calculation systematically improves correlations with experiment for the purely numeric PB solution and not for the RFM.  Possible that a nonphysical error is cancelled out by taking a difference calculation, which is reintroduced via the RFM</a:t>
            </a:r>
          </a:p>
          <a:p>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All within 5 </a:t>
            </a:r>
            <a:r>
              <a:rPr lang="en-US" dirty="0" err="1" smtClean="0"/>
              <a:t>Å</a:t>
            </a:r>
            <a:r>
              <a:rPr lang="en-US" dirty="0" smtClean="0"/>
              <a:t>,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669484" y="2044304"/>
            <a:ext cx="3021263" cy="4360231"/>
          </a:xfrm>
          <a:prstGeom prst="rect">
            <a:avLst/>
          </a:prstGeom>
        </p:spPr>
      </p:pic>
      <p:grpSp>
        <p:nvGrpSpPr>
          <p:cNvPr id="9" name="Group 8"/>
          <p:cNvGrpSpPr/>
          <p:nvPr/>
        </p:nvGrpSpPr>
        <p:grpSpPr>
          <a:xfrm>
            <a:off x="6909740" y="1921792"/>
            <a:ext cx="2155674" cy="4734865"/>
            <a:chOff x="6784088" y="1681922"/>
            <a:chExt cx="2319658" cy="5095051"/>
          </a:xfrm>
        </p:grpSpPr>
        <p:sp>
          <p:nvSpPr>
            <p:cNvPr id="6" name="Text Placeholder 7"/>
            <p:cNvSpPr txBox="1">
              <a:spLocks/>
            </p:cNvSpPr>
            <p:nvPr/>
          </p:nvSpPr>
          <p:spPr>
            <a:xfrm>
              <a:off x="7109728" y="1681922"/>
              <a:ext cx="1668379" cy="639762"/>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dirty="0" smtClean="0"/>
                <a:t>N-H-O</a:t>
              </a:r>
              <a:endParaRPr lang="en-US" dirty="0"/>
            </a:p>
          </p:txBody>
        </p:sp>
        <p:pic>
          <p:nvPicPr>
            <p:cNvPr id="7" name="Picture 6"/>
            <p:cNvPicPr>
              <a:picLocks noChangeAspect="1"/>
            </p:cNvPicPr>
            <p:nvPr/>
          </p:nvPicPr>
          <p:blipFill>
            <a:blip r:embed="rId4"/>
            <a:stretch>
              <a:fillRect/>
            </a:stretch>
          </p:blipFill>
          <p:spPr>
            <a:xfrm>
              <a:off x="6784088" y="2107790"/>
              <a:ext cx="2319658" cy="4669183"/>
            </a:xfrm>
            <a:prstGeom prst="rect">
              <a:avLst/>
            </a:prstGeom>
          </p:spPr>
        </p:pic>
      </p:grpSp>
      <p:sp>
        <p:nvSpPr>
          <p:cNvPr id="10" name="TextBox 9"/>
          <p:cNvSpPr txBox="1"/>
          <p:nvPr/>
        </p:nvSpPr>
        <p:spPr>
          <a:xfrm>
            <a:off x="5426679" y="2430729"/>
            <a:ext cx="1483061" cy="646331"/>
          </a:xfrm>
          <a:prstGeom prst="rect">
            <a:avLst/>
          </a:prstGeom>
          <a:noFill/>
        </p:spPr>
        <p:txBody>
          <a:bodyPr wrap="none" rtlCol="0">
            <a:spAutoFit/>
          </a:bodyPr>
          <a:lstStyle/>
          <a:p>
            <a:pPr algn="r"/>
            <a:r>
              <a:rPr lang="en-US" dirty="0" err="1" smtClean="0"/>
              <a:t>r</a:t>
            </a:r>
            <a:r>
              <a:rPr lang="en-US" baseline="-25000" dirty="0" err="1" smtClean="0"/>
              <a:t>NH</a:t>
            </a:r>
            <a:r>
              <a:rPr lang="en-US" dirty="0" smtClean="0"/>
              <a:t> ≤ 2.25 </a:t>
            </a:r>
            <a:r>
              <a:rPr lang="en-US" dirty="0" err="1" smtClean="0"/>
              <a:t>Å</a:t>
            </a:r>
            <a:endParaRPr lang="en-US" dirty="0" smtClean="0"/>
          </a:p>
          <a:p>
            <a:pPr algn="r"/>
            <a:r>
              <a:rPr lang="en-US" dirty="0" smtClean="0"/>
              <a:t>NHO ≥  138˚</a:t>
            </a:r>
            <a:endParaRPr lang="en-US" dirty="0"/>
          </a:p>
        </p:txBody>
      </p:sp>
      <p:sp>
        <p:nvSpPr>
          <p:cNvPr id="15" name="TextBox 14"/>
          <p:cNvSpPr txBox="1"/>
          <p:nvPr/>
        </p:nvSpPr>
        <p:spPr>
          <a:xfrm>
            <a:off x="0" y="6502037"/>
            <a:ext cx="4457207" cy="369332"/>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a:t>
            </a:r>
            <a:r>
              <a:rPr lang="en-US" dirty="0" err="1" smtClean="0"/>
              <a:t>Chem</a:t>
            </a:r>
            <a:r>
              <a:rPr lang="en-US" dirty="0" smtClean="0"/>
              <a:t> </a:t>
            </a:r>
            <a:r>
              <a:rPr lang="en-US" b="1" i="1" dirty="0" smtClean="0"/>
              <a:t>2000</a:t>
            </a:r>
            <a:endParaRPr lang="en-US" dirty="0"/>
          </a:p>
        </p:txBody>
      </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sp>
        <p:nvSpPr>
          <p:cNvPr id="6" name="TextBox 5"/>
          <p:cNvSpPr txBox="1"/>
          <p:nvPr/>
        </p:nvSpPr>
        <p:spPr>
          <a:xfrm>
            <a:off x="7069061" y="1934244"/>
            <a:ext cx="1861044" cy="2031325"/>
          </a:xfrm>
          <a:prstGeom prst="rect">
            <a:avLst/>
          </a:prstGeom>
          <a:noFill/>
        </p:spPr>
        <p:txBody>
          <a:bodyPr wrap="square" rtlCol="0">
            <a:spAutoFit/>
          </a:bodyPr>
          <a:lstStyle/>
          <a:p>
            <a:r>
              <a:rPr lang="en-US" dirty="0" smtClean="0"/>
              <a:t>If a water was within 5 </a:t>
            </a:r>
            <a:r>
              <a:rPr lang="en-US" dirty="0" err="1"/>
              <a:t>Å</a:t>
            </a:r>
            <a:r>
              <a:rPr lang="en-US" dirty="0" smtClean="0"/>
              <a:t> of the nitrile, it remained within 5 </a:t>
            </a:r>
            <a:r>
              <a:rPr lang="en-US" dirty="0" err="1"/>
              <a:t>Å</a:t>
            </a:r>
            <a:r>
              <a:rPr lang="en-US" dirty="0" smtClean="0"/>
              <a:t> for an average of 20±4.2 frames</a:t>
            </a:r>
            <a:endParaRPr lang="en-US" dirty="0"/>
          </a:p>
        </p:txBody>
      </p:sp>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3796"/>
          <a:stretch/>
        </p:blipFill>
        <p:spPr>
          <a:xfrm>
            <a:off x="2296694" y="4410149"/>
            <a:ext cx="5143500" cy="2045369"/>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pic>
        <p:nvPicPr>
          <p:cNvPr id="4" name="Picture 3"/>
          <p:cNvPicPr>
            <a:picLocks noChangeAspect="1"/>
          </p:cNvPicPr>
          <p:nvPr/>
        </p:nvPicPr>
        <p:blipFill rotWithShape="1">
          <a:blip r:embed="rId2"/>
          <a:srcRect t="63938" b="5847"/>
          <a:stretch/>
        </p:blipFill>
        <p:spPr>
          <a:xfrm>
            <a:off x="1828800" y="1819656"/>
            <a:ext cx="5143500" cy="2072105"/>
          </a:xfrm>
          <a:prstGeom prst="rect">
            <a:avLst/>
          </a:prstGeom>
        </p:spPr>
      </p:pic>
      <p:sp>
        <p:nvSpPr>
          <p:cNvPr id="8" name="TextBox 7"/>
          <p:cNvSpPr txBox="1"/>
          <p:nvPr/>
        </p:nvSpPr>
        <p:spPr>
          <a:xfrm>
            <a:off x="7307357" y="2120594"/>
            <a:ext cx="1676222" cy="1477328"/>
          </a:xfrm>
          <a:prstGeom prst="rect">
            <a:avLst/>
          </a:prstGeom>
          <a:noFill/>
        </p:spPr>
        <p:txBody>
          <a:bodyPr wrap="square" rtlCol="0">
            <a:spAutoFit/>
          </a:bodyPr>
          <a:lstStyle/>
          <a:p>
            <a:r>
              <a:rPr lang="en-US" dirty="0" smtClean="0"/>
              <a:t>9.92% of frames had a nitrile-water hydrogen bond</a:t>
            </a:r>
          </a:p>
        </p:txBody>
      </p:sp>
      <p:pic>
        <p:nvPicPr>
          <p:cNvPr id="9" name="Picture 8"/>
          <p:cNvPicPr>
            <a:picLocks noChangeAspect="1"/>
          </p:cNvPicPr>
          <p:nvPr/>
        </p:nvPicPr>
        <p:blipFill rotWithShape="1">
          <a:blip r:embed="rId3"/>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2693"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2694"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lstStyle/>
          <a:p>
            <a:r>
              <a:rPr lang="en-US" dirty="0" smtClean="0"/>
              <a:t>Explicit inclusion of nearby water does not systematically change the correlation with experimental data</a:t>
            </a:r>
          </a:p>
          <a:p>
            <a:r>
              <a:rPr lang="en-US" dirty="0" smtClean="0"/>
              <a:t>Few water molecules are hydrogen bonding</a:t>
            </a:r>
          </a:p>
          <a:p>
            <a:r>
              <a:rPr lang="en-US" dirty="0" smtClean="0"/>
              <a:t>Again, for the numeric method, the relative field correlations are increased relative to the absolute field correlations.  For the RFM, no such systematic change is observed.</a:t>
            </a:r>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a:gsLst>
                <a:gs pos="0">
                  <a:srgbClr val="FF0000"/>
                </a:gs>
                <a:gs pos="100000">
                  <a:srgbClr val="0000FF"/>
                </a:gs>
                <a:gs pos="5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a:t>
              </a:r>
              <a:r>
                <a:rPr lang="en-US" b="1" dirty="0" smtClean="0">
                  <a:latin typeface="Arial"/>
                  <a:cs typeface="Arial"/>
                </a:rPr>
                <a:t>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Stop here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718869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4"/>
          <a:srcRect l="8334" r="14181"/>
          <a:stretch/>
        </p:blipFill>
        <p:spPr>
          <a:xfrm>
            <a:off x="0" y="1369234"/>
            <a:ext cx="4965567" cy="4806294"/>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1763"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1764"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a:t>
            </a:r>
            <a:r>
              <a:rPr lang="en-US" dirty="0" smtClean="0"/>
              <a:t>Slocum,</a:t>
            </a:r>
            <a:r>
              <a:rPr lang="en-US" dirty="0" smtClean="0"/>
              <a:t>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72411" y="1758616"/>
            <a:ext cx="6799179" cy="5099384"/>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For systems where dynamics were generated in a point charge force field (Amber03), fields calculated via the polarizable AMOEBA force field are generally worse than those calculated using PB with point charges</a:t>
            </a:r>
          </a:p>
          <a:p>
            <a:r>
              <a:rPr lang="en-US" dirty="0" smtClean="0"/>
              <a:t>It is likely that the ensembles are not transferable; Amber03 includes </a:t>
            </a:r>
            <a:r>
              <a:rPr lang="en-US" dirty="0" err="1" smtClean="0"/>
              <a:t>orientational</a:t>
            </a:r>
            <a:r>
              <a:rPr lang="en-US" dirty="0" smtClean="0"/>
              <a:t> polarization (via MD), while AMOEBA incorporated both </a:t>
            </a:r>
            <a:r>
              <a:rPr lang="en-US" dirty="0" err="1" smtClean="0"/>
              <a:t>orientational</a:t>
            </a:r>
            <a:r>
              <a:rPr lang="en-US" dirty="0" smtClean="0"/>
              <a:t> (via MD) as well as electronic polarization, and low energy orientations likely differ.</a:t>
            </a:r>
          </a:p>
          <a:p>
            <a:r>
              <a:rPr lang="en-US" dirty="0" smtClean="0"/>
              <a:t>Dynamics should likely be performed in AMOEBA; further work is in progress in our lab to test this hypothesis</a:t>
            </a:r>
            <a:endParaRPr lang="en-US" dirty="0"/>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cs typeface="Arial"/>
              </a:rPr>
              <a:t>Advisor</a:t>
            </a:r>
            <a:endParaRPr lang="en-US" sz="1400" dirty="0" smtClean="0">
              <a:cs typeface="Arial"/>
            </a:endParaRPr>
          </a:p>
          <a:p>
            <a:pPr>
              <a:buFont typeface="Arial" pitchFamily="34" charset="0"/>
              <a:buNone/>
            </a:pPr>
            <a:r>
              <a:rPr lang="en-US" sz="1400" dirty="0" smtClean="0">
                <a:cs typeface="Arial"/>
              </a:rPr>
              <a:t>Lauren </a:t>
            </a:r>
            <a:r>
              <a:rPr lang="en-US" sz="1400" dirty="0" smtClean="0">
                <a:cs typeface="Arial"/>
              </a:rPr>
              <a:t>J. Webb, Ph.D</a:t>
            </a:r>
            <a:r>
              <a:rPr lang="en-US" sz="1400" dirty="0">
                <a:cs typeface="Arial"/>
              </a:rPr>
              <a:t>.</a:t>
            </a:r>
            <a:endParaRPr lang="en-US" sz="1400" dirty="0" smtClean="0">
              <a:cs typeface="Arial"/>
            </a:endParaRPr>
          </a:p>
          <a:p>
            <a:pPr>
              <a:buFont typeface="Arial" pitchFamily="34" charset="0"/>
              <a:buNone/>
            </a:pPr>
            <a:endParaRPr lang="en-US" sz="1400" b="1" dirty="0" smtClean="0">
              <a:cs typeface="Arial"/>
            </a:endParaRPr>
          </a:p>
          <a:p>
            <a:pPr>
              <a:buFont typeface="Arial" pitchFamily="34" charset="0"/>
              <a:buNone/>
            </a:pPr>
            <a:r>
              <a:rPr lang="en-US" sz="1400" b="1" dirty="0" smtClean="0">
                <a:cs typeface="Arial"/>
              </a:rPr>
              <a:t>Graduate Students</a:t>
            </a:r>
            <a:endParaRPr lang="en-US" sz="1400" dirty="0" smtClean="0">
              <a:cs typeface="Arial"/>
            </a:endParaRPr>
          </a:p>
          <a:p>
            <a:pPr>
              <a:buFont typeface="Arial" pitchFamily="34" charset="0"/>
              <a:buNone/>
            </a:pPr>
            <a:r>
              <a:rPr lang="en-US" sz="1400" dirty="0" err="1" smtClean="0">
                <a:cs typeface="Arial"/>
              </a:rPr>
              <a:t>Cari</a:t>
            </a:r>
            <a:r>
              <a:rPr lang="en-US" sz="1400" dirty="0" smtClean="0">
                <a:cs typeface="Arial"/>
              </a:rPr>
              <a:t> Anderson</a:t>
            </a:r>
          </a:p>
          <a:p>
            <a:pPr>
              <a:buFont typeface="Arial" pitchFamily="34" charset="0"/>
              <a:buNone/>
            </a:pPr>
            <a:r>
              <a:rPr lang="en-US" sz="1400" dirty="0" smtClean="0">
                <a:cs typeface="Arial"/>
              </a:rPr>
              <a:t>Jason </a:t>
            </a:r>
            <a:r>
              <a:rPr lang="en-US" sz="1400" dirty="0" err="1" smtClean="0">
                <a:cs typeface="Arial"/>
              </a:rPr>
              <a:t>Dugger</a:t>
            </a:r>
            <a:endParaRPr lang="en-US" sz="1400" dirty="0" smtClean="0">
              <a:cs typeface="Arial"/>
            </a:endParaRPr>
          </a:p>
          <a:p>
            <a:pPr>
              <a:buFont typeface="Arial" pitchFamily="34" charset="0"/>
              <a:buNone/>
            </a:pPr>
            <a:r>
              <a:rPr lang="en-US" sz="1400" dirty="0" smtClean="0">
                <a:cs typeface="Arial"/>
              </a:rPr>
              <a:t>Whitney </a:t>
            </a:r>
            <a:r>
              <a:rPr lang="en-US" sz="1400" dirty="0" err="1" smtClean="0">
                <a:cs typeface="Arial"/>
              </a:rPr>
              <a:t>Fies</a:t>
            </a:r>
            <a:endParaRPr lang="en-US" sz="1400" dirty="0" smtClean="0">
              <a:cs typeface="Arial"/>
            </a:endParaRPr>
          </a:p>
          <a:p>
            <a:pPr>
              <a:buFont typeface="Arial" pitchFamily="34" charset="0"/>
              <a:buNone/>
            </a:pPr>
            <a:r>
              <a:rPr lang="en-US" sz="1400" dirty="0" smtClean="0">
                <a:cs typeface="Arial"/>
              </a:rPr>
              <a:t>Jeremy First</a:t>
            </a:r>
            <a:endParaRPr lang="en-US" sz="1400" dirty="0" smtClean="0">
              <a:cs typeface="Arial"/>
            </a:endParaRPr>
          </a:p>
          <a:p>
            <a:pPr>
              <a:buFont typeface="Arial" pitchFamily="34" charset="0"/>
              <a:buNone/>
            </a:pPr>
            <a:r>
              <a:rPr lang="en-US" sz="1400" dirty="0" smtClean="0">
                <a:cs typeface="Arial"/>
              </a:rPr>
              <a:t>Seth Norman</a:t>
            </a:r>
          </a:p>
          <a:p>
            <a:pPr>
              <a:buFont typeface="Arial" pitchFamily="34" charset="0"/>
              <a:buNone/>
            </a:pPr>
            <a:r>
              <a:rPr lang="en-US" sz="1400" dirty="0" smtClean="0">
                <a:cs typeface="Arial"/>
              </a:rPr>
              <a:t>Elisa </a:t>
            </a:r>
            <a:r>
              <a:rPr lang="en-US" sz="1400" dirty="0" err="1" smtClean="0">
                <a:cs typeface="Arial"/>
              </a:rPr>
              <a:t>Novelli</a:t>
            </a:r>
            <a:endParaRPr lang="en-US" sz="1400" dirty="0" smtClean="0">
              <a:cs typeface="Arial"/>
            </a:endParaRPr>
          </a:p>
          <a:p>
            <a:pPr>
              <a:buFont typeface="Arial" pitchFamily="34" charset="0"/>
              <a:buNone/>
            </a:pPr>
            <a:r>
              <a:rPr lang="en-US" sz="1400" dirty="0" err="1" smtClean="0">
                <a:cs typeface="Arial"/>
              </a:rPr>
              <a:t>Rebika</a:t>
            </a:r>
            <a:r>
              <a:rPr lang="en-US" sz="1400" dirty="0" smtClean="0">
                <a:cs typeface="Arial"/>
              </a:rPr>
              <a:t> </a:t>
            </a:r>
            <a:r>
              <a:rPr lang="en-US" sz="1400" dirty="0" err="1" smtClean="0">
                <a:cs typeface="Arial"/>
              </a:rPr>
              <a:t>Shrestha</a:t>
            </a:r>
            <a:endParaRPr lang="en-US" sz="1400" dirty="0" smtClean="0">
              <a:cs typeface="Arial"/>
            </a:endParaRPr>
          </a:p>
          <a:p>
            <a:pPr>
              <a:buFont typeface="Arial" pitchFamily="34" charset="0"/>
              <a:buNone/>
            </a:pPr>
            <a:r>
              <a:rPr lang="en-US" sz="1400" dirty="0" smtClean="0">
                <a:cs typeface="Arial"/>
              </a:rPr>
              <a:t>Josh Slocum</a:t>
            </a:r>
            <a:endParaRPr lang="en-US" sz="1400" dirty="0" smtClean="0">
              <a:cs typeface="Arial"/>
            </a:endParaRP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Previous Graduate Students and Post Docs</a:t>
            </a:r>
          </a:p>
          <a:p>
            <a:pPr>
              <a:buFont typeface="Arial" pitchFamily="34" charset="0"/>
              <a:buNone/>
            </a:pPr>
            <a:r>
              <a:rPr lang="en-US" sz="1400" dirty="0" smtClean="0">
                <a:cs typeface="Arial"/>
              </a:rPr>
              <a:t>Daniel Ensign, Ph.D</a:t>
            </a:r>
            <a:r>
              <a:rPr lang="en-US" sz="1400" dirty="0">
                <a:cs typeface="Arial"/>
              </a:rPr>
              <a:t>.</a:t>
            </a:r>
            <a:endParaRPr lang="en-US" sz="1400" dirty="0" smtClean="0">
              <a:cs typeface="Arial"/>
            </a:endParaRPr>
          </a:p>
          <a:p>
            <a:pPr>
              <a:buNone/>
            </a:pPr>
            <a:r>
              <a:rPr lang="en-US" sz="1400" dirty="0">
                <a:cs typeface="Arial"/>
              </a:rPr>
              <a:t>Christina </a:t>
            </a:r>
            <a:r>
              <a:rPr lang="en-US" sz="1400" dirty="0" err="1">
                <a:cs typeface="Arial"/>
              </a:rPr>
              <a:t>Ragain</a:t>
            </a:r>
            <a:r>
              <a:rPr lang="en-US" sz="1400" dirty="0">
                <a:cs typeface="Arial"/>
              </a:rPr>
              <a:t>, Ph.D</a:t>
            </a:r>
            <a:r>
              <a:rPr lang="en-US" sz="1400" dirty="0" smtClean="0">
                <a:cs typeface="Arial"/>
              </a:rPr>
              <a:t>.</a:t>
            </a:r>
          </a:p>
          <a:p>
            <a:pPr>
              <a:buNone/>
            </a:pPr>
            <a:r>
              <a:rPr lang="en-US" sz="1400" dirty="0" err="1">
                <a:cs typeface="Arial"/>
              </a:rPr>
              <a:t>Kjell</a:t>
            </a:r>
            <a:r>
              <a:rPr lang="en-US" sz="1400" dirty="0">
                <a:cs typeface="Arial"/>
              </a:rPr>
              <a:t> Schroder, Ph.D</a:t>
            </a:r>
            <a:r>
              <a:rPr lang="en-US" sz="1400" dirty="0" smtClean="0">
                <a:cs typeface="Arial"/>
              </a:rPr>
              <a:t>.</a:t>
            </a:r>
            <a:endParaRPr lang="en-US" sz="1400" dirty="0" smtClean="0">
              <a:cs typeface="Arial"/>
            </a:endParaRPr>
          </a:p>
          <a:p>
            <a:pPr>
              <a:buFont typeface="Arial" pitchFamily="34" charset="0"/>
              <a:buNone/>
            </a:pPr>
            <a:r>
              <a:rPr lang="en-US" sz="1400" dirty="0" smtClean="0">
                <a:cs typeface="Arial"/>
              </a:rPr>
              <a:t>Amy Stafford</a:t>
            </a:r>
          </a:p>
          <a:p>
            <a:pPr>
              <a:buFont typeface="Arial" pitchFamily="34" charset="0"/>
              <a:buNone/>
            </a:pPr>
            <a:r>
              <a:rPr lang="en-US" sz="1400" dirty="0" smtClean="0">
                <a:cs typeface="Arial"/>
              </a:rPr>
              <a:t>David Walker, Ph.D.</a:t>
            </a: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Undergraduates</a:t>
            </a:r>
            <a:endParaRPr lang="en-US" sz="1400" b="1" dirty="0" smtClean="0">
              <a:cs typeface="Arial"/>
            </a:endParaRPr>
          </a:p>
          <a:p>
            <a:pPr>
              <a:buFont typeface="Arial" pitchFamily="34" charset="0"/>
              <a:buNone/>
            </a:pPr>
            <a:r>
              <a:rPr lang="en-US" sz="1400" dirty="0" smtClean="0">
                <a:cs typeface="Arial"/>
              </a:rPr>
              <a:t>Kelsey </a:t>
            </a:r>
            <a:r>
              <a:rPr lang="en-US" sz="1400" dirty="0" err="1" smtClean="0">
                <a:cs typeface="Arial"/>
              </a:rPr>
              <a:t>Eklund</a:t>
            </a:r>
            <a:endParaRPr lang="en-US" sz="1400" dirty="0" smtClean="0">
              <a:cs typeface="Arial"/>
            </a:endParaRPr>
          </a:p>
          <a:p>
            <a:pPr>
              <a:buFont typeface="Arial" pitchFamily="34" charset="0"/>
              <a:buNone/>
            </a:pPr>
            <a:r>
              <a:rPr lang="en-US" sz="1400" dirty="0" smtClean="0">
                <a:cs typeface="Arial"/>
              </a:rPr>
              <a:t>Santiago Sanchez</a:t>
            </a:r>
            <a:endParaRPr lang="en-US" sz="1400" dirty="0" smtClean="0">
              <a:cs typeface="Arial"/>
            </a:endParaRPr>
          </a:p>
          <a:p>
            <a:pPr>
              <a:buFont typeface="Arial" pitchFamily="34" charset="0"/>
              <a:buNone/>
            </a:pPr>
            <a:endParaRPr lang="en-US" sz="1400" dirty="0"/>
          </a:p>
        </p:txBody>
      </p:sp>
      <p:sp>
        <p:nvSpPr>
          <p:cNvPr id="10" name="Rectangle 10"/>
          <p:cNvSpPr>
            <a:spLocks noChangeArrowheads="1"/>
          </p:cNvSpPr>
          <p:nvPr/>
        </p:nvSpPr>
        <p:spPr bwMode="auto">
          <a:xfrm>
            <a:off x="-40104" y="5842337"/>
            <a:ext cx="2700868"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a:t>
            </a:r>
            <a:r>
              <a:rPr lang="en-US" sz="1500" dirty="0" err="1">
                <a:latin typeface="+mj-lt"/>
                <a:cs typeface="Arial"/>
              </a:rPr>
              <a:t>Wellcome</a:t>
            </a:r>
            <a:r>
              <a:rPr lang="en-US" sz="1500" dirty="0">
                <a:latin typeface="+mj-lt"/>
                <a:cs typeface="Arial"/>
              </a:rPr>
              <a:t> 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42483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(Biomedical Engineering)</a:t>
            </a:r>
          </a:p>
          <a:p>
            <a:r>
              <a:rPr lang="en-US" sz="1500" dirty="0" smtClean="0">
                <a:cs typeface="Arial"/>
              </a:rPr>
              <a:t>Michael </a:t>
            </a:r>
            <a:r>
              <a:rPr lang="en-US" sz="1500" dirty="0" err="1" smtClean="0">
                <a:cs typeface="Arial"/>
              </a:rPr>
              <a:t>Schnieders</a:t>
            </a:r>
            <a:r>
              <a:rPr lang="en-US" sz="1500" dirty="0" smtClean="0">
                <a:cs typeface="Arial"/>
              </a:rPr>
              <a:t>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0673"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0674"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679"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a:t>
            </a:r>
            <a:r>
              <a:rPr lang="en-US" dirty="0" smtClean="0"/>
              <a:t>Clustering:</a:t>
            </a:r>
            <a:r>
              <a:rPr lang="en-US" dirty="0" smtClean="0"/>
              <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28986"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28987"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28988"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28989"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28990"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28991"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28992"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3749"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3750"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6069"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6070"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6071"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pic>
        <p:nvPicPr>
          <p:cNvPr id="24" name="Picture 5"/>
          <p:cNvPicPr>
            <a:picLocks noChangeAspect="1" noChangeArrowheads="1"/>
          </p:cNvPicPr>
          <p:nvPr/>
        </p:nvPicPr>
        <p:blipFill>
          <a:blip r:embed="rId3" cstate="print"/>
          <a:srcRect l="27890" t="35229" r="8807" b="23119"/>
          <a:stretch>
            <a:fillRect/>
          </a:stretch>
        </p:blipFill>
        <p:spPr bwMode="auto">
          <a:xfrm>
            <a:off x="-80523" y="1964564"/>
            <a:ext cx="5576462" cy="4892171"/>
          </a:xfrm>
          <a:prstGeom prst="rect">
            <a:avLst/>
          </a:prstGeom>
          <a:noFill/>
          <a:ln w="9525">
            <a:noFill/>
            <a:miter lim="800000"/>
            <a:headEnd/>
            <a:tailEnd/>
          </a:ln>
          <a:effectLst/>
        </p:spPr>
      </p:pic>
      <p:sp>
        <p:nvSpPr>
          <p:cNvPr id="26" name="TextBox 25"/>
          <p:cNvSpPr txBox="1"/>
          <p:nvPr/>
        </p:nvSpPr>
        <p:spPr>
          <a:xfrm>
            <a:off x="967669" y="58429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586669" y="4547557"/>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882069" y="4166557"/>
            <a:ext cx="745116" cy="461665"/>
          </a:xfrm>
          <a:prstGeom prst="rect">
            <a:avLst/>
          </a:prstGeom>
          <a:noFill/>
        </p:spPr>
        <p:txBody>
          <a:bodyPr wrap="none" rtlCol="0">
            <a:spAutoFit/>
          </a:bodyPr>
          <a:lstStyle/>
          <a:p>
            <a:r>
              <a:rPr lang="en-US" sz="2400" b="1" dirty="0" smtClean="0">
                <a:solidFill>
                  <a:schemeClr val="tx1">
                    <a:lumMod val="95000"/>
                    <a:lumOff val="5000"/>
                  </a:schemeClr>
                </a:solidFill>
              </a:rPr>
              <a:t>Y31</a:t>
            </a:r>
            <a:endParaRPr lang="en-US" sz="2400" b="1" dirty="0">
              <a:solidFill>
                <a:schemeClr val="tx1">
                  <a:lumMod val="95000"/>
                  <a:lumOff val="5000"/>
                </a:schemeClr>
              </a:solidFill>
            </a:endParaRPr>
          </a:p>
        </p:txBody>
      </p:sp>
      <p:sp>
        <p:nvSpPr>
          <p:cNvPr id="30" name="TextBox 29"/>
          <p:cNvSpPr txBox="1"/>
          <p:nvPr/>
        </p:nvSpPr>
        <p:spPr>
          <a:xfrm>
            <a:off x="2567869" y="4547557"/>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29869" y="56143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150981"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572565" y="6175019"/>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a:t>et. al.,</a:t>
            </a:r>
            <a:r>
              <a:rPr lang="en-US" dirty="0"/>
              <a:t> </a:t>
            </a:r>
            <a:r>
              <a:rPr lang="en-US" dirty="0" smtClean="0"/>
              <a:t>J. </a:t>
            </a:r>
            <a:r>
              <a:rPr lang="en-US" dirty="0"/>
              <a:t>Phys. Chem. B </a:t>
            </a:r>
            <a:r>
              <a:rPr lang="en-US" b="1" dirty="0"/>
              <a:t>2012</a:t>
            </a:r>
          </a:p>
        </p:txBody>
      </p:sp>
      <p:grpSp>
        <p:nvGrpSpPr>
          <p:cNvPr id="56" name="Group 55"/>
          <p:cNvGrpSpPr/>
          <p:nvPr/>
        </p:nvGrpSpPr>
        <p:grpSpPr>
          <a:xfrm>
            <a:off x="3672766" y="2259944"/>
            <a:ext cx="4942142" cy="4087417"/>
            <a:chOff x="3672766" y="2259944"/>
            <a:chExt cx="4942142" cy="4087417"/>
          </a:xfrm>
        </p:grpSpPr>
        <p:sp>
          <p:nvSpPr>
            <p:cNvPr id="57" name="TextBox 56"/>
            <p:cNvSpPr txBox="1"/>
            <p:nvPr/>
          </p:nvSpPr>
          <p:spPr>
            <a:xfrm>
              <a:off x="3672766" y="3879441"/>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4079143" y="2259944"/>
              <a:ext cx="4535765" cy="4087417"/>
              <a:chOff x="4079143" y="2259944"/>
              <a:chExt cx="4535765" cy="4087417"/>
            </a:xfrm>
          </p:grpSpPr>
          <p:sp>
            <p:nvSpPr>
              <p:cNvPr id="59" name="Oval 58"/>
              <p:cNvSpPr/>
              <p:nvPr/>
            </p:nvSpPr>
            <p:spPr>
              <a:xfrm>
                <a:off x="4079143" y="3681560"/>
                <a:ext cx="756489" cy="1169120"/>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309451" y="2776332"/>
                <a:ext cx="1305457" cy="646331"/>
              </a:xfrm>
              <a:prstGeom prst="rect">
                <a:avLst/>
              </a:prstGeom>
              <a:noFill/>
            </p:spPr>
            <p:txBody>
              <a:bodyPr wrap="square" rtlCol="0">
                <a:spAutoFit/>
              </a:bodyPr>
              <a:lstStyle/>
              <a:p>
                <a:r>
                  <a:rPr lang="en-US" dirty="0" smtClean="0"/>
                  <a:t>Glutamic Acid</a:t>
                </a:r>
                <a:r>
                  <a:rPr lang="en-US" dirty="0" smtClean="0"/>
                  <a:t>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4"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5" cstate="print"/>
              <a:srcRect/>
              <a:stretch>
                <a:fillRect/>
              </a:stretch>
            </p:blipFill>
            <p:spPr bwMode="auto">
              <a:xfrm rot="15300000">
                <a:off x="6039138" y="5125767"/>
                <a:ext cx="1136525" cy="1306663"/>
              </a:xfrm>
              <a:prstGeom prst="rect">
                <a:avLst/>
              </a:prstGeom>
              <a:noFill/>
              <a:ln w="9525">
                <a:noFill/>
                <a:miter lim="800000"/>
                <a:headEnd/>
                <a:tailEnd/>
              </a:ln>
              <a:effectLst/>
            </p:spPr>
          </p:pic>
          <p:sp>
            <p:nvSpPr>
              <p:cNvPr id="65" name="TextBox 64"/>
              <p:cNvSpPr txBox="1"/>
              <p:nvPr/>
            </p:nvSpPr>
            <p:spPr>
              <a:xfrm rot="20880000">
                <a:off x="4822373" y="3737832"/>
                <a:ext cx="1237892" cy="333328"/>
              </a:xfrm>
              <a:prstGeom prst="rect">
                <a:avLst/>
              </a:prstGeom>
              <a:noFill/>
            </p:spPr>
            <p:txBody>
              <a:bodyPr wrap="square" rtlCol="0">
                <a:spAutoFit/>
              </a:bodyPr>
              <a:lstStyle/>
              <a:p>
                <a:r>
                  <a:rPr lang="en-US" b="1" dirty="0" smtClean="0">
                    <a:solidFill>
                      <a:srgbClr val="C00000"/>
                    </a:solidFill>
                  </a:rPr>
                  <a:t>Position 30</a:t>
                </a:r>
                <a:endParaRPr lang="en-US" b="1" dirty="0">
                  <a:solidFill>
                    <a:srgbClr val="C00000"/>
                  </a:solidFill>
                </a:endParaRPr>
              </a:p>
            </p:txBody>
          </p:sp>
        </p:grpSp>
      </p:grpSp>
      <p:grpSp>
        <p:nvGrpSpPr>
          <p:cNvPr id="55" name="Group 54"/>
          <p:cNvGrpSpPr/>
          <p:nvPr/>
        </p:nvGrpSpPr>
        <p:grpSpPr>
          <a:xfrm>
            <a:off x="4134386" y="2673098"/>
            <a:ext cx="4523064" cy="3608353"/>
            <a:chOff x="4134386" y="2673098"/>
            <a:chExt cx="4523064" cy="3608353"/>
          </a:xfrm>
        </p:grpSpPr>
        <p:grpSp>
          <p:nvGrpSpPr>
            <p:cNvPr id="42" name="Group 41"/>
            <p:cNvGrpSpPr/>
            <p:nvPr/>
          </p:nvGrpSpPr>
          <p:grpSpPr>
            <a:xfrm>
              <a:off x="4134386" y="2673098"/>
              <a:ext cx="4523064" cy="3608353"/>
              <a:chOff x="4134386" y="2673098"/>
              <a:chExt cx="4523064" cy="3608353"/>
            </a:xfrm>
          </p:grpSpPr>
          <p:sp>
            <p:nvSpPr>
              <p:cNvPr id="35" name="Oval 34"/>
              <p:cNvSpPr/>
              <p:nvPr/>
            </p:nvSpPr>
            <p:spPr>
              <a:xfrm>
                <a:off x="4134386" y="4103044"/>
                <a:ext cx="618731" cy="1172332"/>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09451"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6"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4" cstate="print"/>
              <a:srcRect/>
              <a:stretch>
                <a:fillRect/>
              </a:stretch>
            </p:blipFill>
            <p:spPr bwMode="auto">
              <a:xfrm rot="18000000">
                <a:off x="5836618" y="4780442"/>
                <a:ext cx="1414484" cy="1587533"/>
              </a:xfrm>
              <a:prstGeom prst="rect">
                <a:avLst/>
              </a:prstGeom>
              <a:noFill/>
              <a:ln w="9525">
                <a:noFill/>
                <a:miter lim="800000"/>
                <a:headEnd/>
                <a:tailEnd/>
              </a:ln>
              <a:effectLst/>
            </p:spPr>
          </p:pic>
          <p:sp>
            <p:nvSpPr>
              <p:cNvPr id="41" name="TextBox 40"/>
              <p:cNvSpPr txBox="1"/>
              <p:nvPr/>
            </p:nvSpPr>
            <p:spPr>
              <a:xfrm rot="20580000">
                <a:off x="4855063" y="3948535"/>
                <a:ext cx="1172332" cy="315675"/>
              </a:xfrm>
              <a:prstGeom prst="rect">
                <a:avLst/>
              </a:prstGeom>
              <a:noFill/>
            </p:spPr>
            <p:txBody>
              <a:bodyPr wrap="square" rtlCol="0">
                <a:spAutoFit/>
              </a:bodyPr>
              <a:lstStyle/>
              <a:p>
                <a:r>
                  <a:rPr lang="en-US" b="1" dirty="0" smtClean="0">
                    <a:solidFill>
                      <a:srgbClr val="008000"/>
                    </a:solidFill>
                  </a:rPr>
                  <a:t>Position 31</a:t>
                </a:r>
                <a:endParaRPr lang="en-US" b="1" dirty="0">
                  <a:solidFill>
                    <a:srgbClr val="008000"/>
                  </a:solidFill>
                </a:endParaRPr>
              </a:p>
            </p:txBody>
          </p:sp>
        </p:grpSp>
        <p:sp>
          <p:nvSpPr>
            <p:cNvPr id="43" name="TextBox 42"/>
            <p:cNvSpPr txBox="1"/>
            <p:nvPr/>
          </p:nvSpPr>
          <p:spPr>
            <a:xfrm>
              <a:off x="4165507" y="4774862"/>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endParaRPr lang="en-US" sz="3600" dirty="0"/>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496"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9144000" cy="369332"/>
          </a:xfrm>
          <a:prstGeom prst="rect">
            <a:avLst/>
          </a:prstGeom>
          <a:noFill/>
        </p:spPr>
        <p:txBody>
          <a:bodyPr wrap="square" rtlCol="0">
            <a:spAutoFit/>
          </a:bodyPr>
          <a:lstStyle/>
          <a:p>
            <a:r>
              <a:rPr lang="en-US" dirty="0" err="1"/>
              <a:t>Ragain</a:t>
            </a:r>
            <a:r>
              <a:rPr lang="en-US" dirty="0"/>
              <a:t>, </a:t>
            </a:r>
            <a:r>
              <a:rPr lang="en-US" i="1" dirty="0"/>
              <a:t>et. al.,</a:t>
            </a:r>
            <a:r>
              <a:rPr lang="en-US" dirty="0"/>
              <a:t> J 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Approach</a:t>
            </a:r>
            <a:endParaRPr lang="en-US" dirty="0"/>
          </a:p>
        </p:txBody>
      </p:sp>
      <p:grpSp>
        <p:nvGrpSpPr>
          <p:cNvPr id="4" name="Group 3"/>
          <p:cNvGrpSpPr/>
          <p:nvPr/>
        </p:nvGrpSpPr>
        <p:grpSpPr>
          <a:xfrm>
            <a:off x="0" y="1649274"/>
            <a:ext cx="9184625" cy="4539598"/>
            <a:chOff x="0" y="1649274"/>
            <a:chExt cx="9184625" cy="4539598"/>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0" y="2464903"/>
              <a:ext cx="2085225" cy="3098387"/>
            </a:xfrm>
            <a:prstGeom prst="rect">
              <a:avLst/>
            </a:prstGeom>
          </p:spPr>
        </p:pic>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11956" y="2492182"/>
              <a:ext cx="2180177" cy="3071107"/>
            </a:xfrm>
            <a:prstGeom prst="rect">
              <a:avLst/>
            </a:prstGeom>
          </p:spPr>
        </p:pic>
        <p:sp>
          <p:nvSpPr>
            <p:cNvPr id="7" name="Rectangle 6"/>
            <p:cNvSpPr/>
            <p:nvPr/>
          </p:nvSpPr>
          <p:spPr>
            <a:xfrm>
              <a:off x="4983824" y="3390808"/>
              <a:ext cx="1605364" cy="1282038"/>
            </a:xfrm>
            <a:prstGeom prst="rect">
              <a:avLst/>
            </a:prstGeom>
            <a:solidFill>
              <a:srgbClr val="000000"/>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grpSp>
          <p:nvGrpSpPr>
            <p:cNvPr id="8" name="Group 7"/>
            <p:cNvGrpSpPr/>
            <p:nvPr/>
          </p:nvGrpSpPr>
          <p:grpSpPr>
            <a:xfrm>
              <a:off x="2175267" y="5569492"/>
              <a:ext cx="2508425" cy="461696"/>
              <a:chOff x="2175267" y="5569492"/>
              <a:chExt cx="2508425" cy="461696"/>
            </a:xfrm>
          </p:grpSpPr>
          <p:sp>
            <p:nvSpPr>
              <p:cNvPr id="25" name="Rectangle 24"/>
              <p:cNvSpPr/>
              <p:nvPr/>
            </p:nvSpPr>
            <p:spPr>
              <a:xfrm>
                <a:off x="2411956" y="5569492"/>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5661856"/>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5661856"/>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9" name="TextBox 8"/>
            <p:cNvSpPr txBox="1"/>
            <p:nvPr/>
          </p:nvSpPr>
          <p:spPr>
            <a:xfrm>
              <a:off x="359416" y="1821208"/>
              <a:ext cx="1500343" cy="369332"/>
            </a:xfrm>
            <a:prstGeom prst="rect">
              <a:avLst/>
            </a:prstGeom>
            <a:noFill/>
          </p:spPr>
          <p:txBody>
            <a:bodyPr wrap="none" rtlCol="0">
              <a:spAutoFit/>
            </a:bodyPr>
            <a:lstStyle/>
            <a:p>
              <a:r>
                <a:rPr lang="en-US" dirty="0" smtClean="0"/>
                <a:t>PDB Structure</a:t>
              </a:r>
              <a:endParaRPr lang="en-US" dirty="0"/>
            </a:p>
          </p:txBody>
        </p:sp>
        <p:sp>
          <p:nvSpPr>
            <p:cNvPr id="10" name="TextBox 9"/>
            <p:cNvSpPr txBox="1"/>
            <p:nvPr/>
          </p:nvSpPr>
          <p:spPr>
            <a:xfrm>
              <a:off x="2659634" y="1821208"/>
              <a:ext cx="1488847" cy="369332"/>
            </a:xfrm>
            <a:prstGeom prst="rect">
              <a:avLst/>
            </a:prstGeom>
            <a:noFill/>
          </p:spPr>
          <p:txBody>
            <a:bodyPr wrap="none" rtlCol="0">
              <a:spAutoFit/>
            </a:bodyPr>
            <a:lstStyle/>
            <a:p>
              <a:r>
                <a:rPr lang="en-US" dirty="0" smtClean="0"/>
                <a:t>MD Ensemble</a:t>
              </a:r>
              <a:endParaRPr lang="en-US" dirty="0"/>
            </a:p>
          </p:txBody>
        </p:sp>
        <p:sp>
          <p:nvSpPr>
            <p:cNvPr id="11" name="TextBox 10"/>
            <p:cNvSpPr txBox="1"/>
            <p:nvPr/>
          </p:nvSpPr>
          <p:spPr>
            <a:xfrm>
              <a:off x="7104346" y="1821208"/>
              <a:ext cx="1847043" cy="369332"/>
            </a:xfrm>
            <a:prstGeom prst="rect">
              <a:avLst/>
            </a:prstGeom>
            <a:noFill/>
          </p:spPr>
          <p:txBody>
            <a:bodyPr wrap="none" rtlCol="0">
              <a:spAutoFit/>
            </a:bodyPr>
            <a:lstStyle/>
            <a:p>
              <a:r>
                <a:rPr lang="en-US" dirty="0" smtClean="0"/>
                <a:t>Electrostatic Field</a:t>
              </a:r>
              <a:endParaRPr lang="en-US" dirty="0"/>
            </a:p>
          </p:txBody>
        </p:sp>
        <p:sp>
          <p:nvSpPr>
            <p:cNvPr id="12" name="Rectangle 11"/>
            <p:cNvSpPr/>
            <p:nvPr/>
          </p:nvSpPr>
          <p:spPr>
            <a:xfrm>
              <a:off x="0" y="1651369"/>
              <a:ext cx="2175267"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267" y="1651369"/>
              <a:ext cx="250842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52759" y="1651369"/>
              <a:ext cx="2291241"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1979559"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4487414"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864739" y="2442161"/>
              <a:ext cx="2267281" cy="3259133"/>
            </a:xfrm>
            <a:prstGeom prst="rect">
              <a:avLst/>
            </a:prstGeom>
          </p:spPr>
        </p:pic>
        <p:sp>
          <p:nvSpPr>
            <p:cNvPr id="18" name="Right Arrow 17"/>
            <p:cNvSpPr/>
            <p:nvPr/>
          </p:nvSpPr>
          <p:spPr>
            <a:xfrm>
              <a:off x="6656488" y="3750258"/>
              <a:ext cx="451474" cy="407376"/>
            </a:xfrm>
            <a:prstGeom prst="right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4691704" y="1649274"/>
              <a:ext cx="2161055" cy="450952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0" y="2310360"/>
              <a:ext cx="914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rot="16200000">
              <a:off x="7703015" y="4707263"/>
              <a:ext cx="619379" cy="2343840"/>
              <a:chOff x="6825998" y="1945513"/>
              <a:chExt cx="619379" cy="4194262"/>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5551489" y="3973511"/>
                <a:ext cx="3657601" cy="130175"/>
              </a:xfrm>
              <a:prstGeom prst="rect">
                <a:avLst/>
              </a:prstGeom>
              <a:noFill/>
              <a:ln w="9525">
                <a:noFill/>
                <a:miter lim="800000"/>
                <a:headEnd/>
                <a:tailEnd/>
              </a:ln>
            </p:spPr>
          </p:pic>
          <p:sp>
            <p:nvSpPr>
              <p:cNvPr id="23" name="Text Box 5"/>
              <p:cNvSpPr txBox="1">
                <a:spLocks noChangeArrowheads="1"/>
              </p:cNvSpPr>
              <p:nvPr/>
            </p:nvSpPr>
            <p:spPr bwMode="auto">
              <a:xfrm rot="5400000">
                <a:off x="6266773" y="4995770"/>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6297336" y="2474175"/>
                <a:ext cx="1642099"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29" name="Rectangle 28"/>
          <p:cNvSpPr/>
          <p:nvPr/>
        </p:nvSpPr>
        <p:spPr>
          <a:xfrm>
            <a:off x="2175267" y="1649274"/>
            <a:ext cx="2516437" cy="4509522"/>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71502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5519</TotalTime>
  <Words>2559</Words>
  <Application>Microsoft Macintosh PowerPoint</Application>
  <PresentationFormat>On-screen Show (4:3)</PresentationFormat>
  <Paragraphs>360</Paragraphs>
  <Slides>43</Slides>
  <Notes>25</Notes>
  <HiddenSlides>13</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43</vt:i4>
      </vt:variant>
    </vt:vector>
  </HeadingPairs>
  <TitlesOfParts>
    <vt:vector size="47" baseType="lpstr">
      <vt:lpstr>Clarity</vt:lpstr>
      <vt:lpstr>Equation</vt:lpstr>
      <vt:lpstr>Microsoft Word Document</vt:lpstr>
      <vt:lpstr>MathType 6.0 Equation</vt:lpstr>
      <vt:lpstr>Quantifying Electrostatic Fields at Protein Interfaces Using Classical Electrostatics Calculations</vt:lpstr>
      <vt:lpstr>Why Study Protein Electrostatics?</vt:lpstr>
      <vt:lpstr>Why Study Protein Electrostatics?</vt:lpstr>
      <vt:lpstr>Probing Protein Electrostatics Using the Vibrational Stark Effect (VSE)</vt:lpstr>
      <vt:lpstr>Goal:  Validate Computational Electrostatic Techniques Against Experimental Stark Shifts</vt:lpstr>
      <vt:lpstr>Goal:  Validate Computational Electrostatic Techniques Against Experimental Stark Shifts</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Computational Approach</vt:lpstr>
      <vt:lpstr>Electrostatics Models</vt:lpstr>
      <vt:lpstr>Electrostatics Models</vt:lpstr>
      <vt:lpstr>Linear Poisson-Boltzmann Equation</vt:lpstr>
      <vt:lpstr>PB: Reaction Field Method (RFM)</vt:lpstr>
      <vt:lpstr>PowerPoint Presentation</vt:lpstr>
      <vt:lpstr>PB: Grid Location</vt:lpstr>
      <vt:lpstr>PB: Grid Location</vt:lpstr>
      <vt:lpstr>PB: Grid Location</vt:lpstr>
      <vt:lpstr>PB: Grid Location</vt:lpstr>
      <vt:lpstr>Conclusions</vt:lpstr>
      <vt:lpstr>PB: Including Selected TIP3P Water Molecules: All within 5 Å, Nearest, Hydrogen-Bonding</vt:lpstr>
      <vt:lpstr>PB: Including Selected TIP3P Water Molecules</vt:lpstr>
      <vt:lpstr>PB: Including Selected TIP3P Water Molecules</vt:lpstr>
      <vt:lpstr>PB: Including Selected TIP3P Water Molecules</vt:lpstr>
      <vt:lpstr>PB: Including Selected TIP3P Water Molecules</vt:lpstr>
      <vt:lpstr>Conclusion</vt:lpstr>
      <vt:lpstr>Stop here</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304</cp:revision>
  <dcterms:created xsi:type="dcterms:W3CDTF">2012-11-07T16:10:46Z</dcterms:created>
  <dcterms:modified xsi:type="dcterms:W3CDTF">2015-08-04T23:48:44Z</dcterms:modified>
</cp:coreProperties>
</file>